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62" r:id="rId5"/>
    <p:sldId id="261" r:id="rId6"/>
    <p:sldId id="259" r:id="rId7"/>
    <p:sldId id="258" r:id="rId8"/>
    <p:sldId id="260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CFE9B-F368-40D9-9931-3ACB8568BF82}" v="36" dt="2023-04-05T12:26:16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50" d="100"/>
          <a:sy n="50" d="100"/>
        </p:scale>
        <p:origin x="-1843" y="-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4719-9637-4C1E-BB4B-42C417BC39F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1171A-E0E9-44FC-B435-718DD6B67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0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4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5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2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400" b="1" dirty="0" smtClean="0">
                <a:latin typeface="Cambria" pitchFamily="18" charset="0"/>
                <a:ea typeface="Cambria" pitchFamily="18" charset="0"/>
                <a:cs typeface="Calibri Light"/>
              </a:rPr>
              <a:t>Виды </a:t>
            </a:r>
            <a:r>
              <a:rPr lang="ru-RU" sz="4400" b="1" dirty="0">
                <a:latin typeface="Cambria" pitchFamily="18" charset="0"/>
                <a:ea typeface="Cambria" pitchFamily="18" charset="0"/>
                <a:cs typeface="Calibri Light"/>
              </a:rPr>
              <a:t>технологий изучения семьи младших </a:t>
            </a:r>
            <a:r>
              <a:rPr lang="ru-RU" sz="4400" b="1" dirty="0" smtClean="0">
                <a:latin typeface="Cambria" pitchFamily="18" charset="0"/>
                <a:ea typeface="Cambria" pitchFamily="18" charset="0"/>
                <a:cs typeface="Calibri Light"/>
              </a:rPr>
              <a:t>школьников</a:t>
            </a:r>
            <a:endParaRPr lang="ru-RU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ru-RU" sz="2000"/>
          </a:p>
        </p:txBody>
      </p:sp>
      <p:sp>
        <p:nvSpPr>
          <p:cNvPr id="56" name="!!accent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C490E99-50AF-0D3A-A237-7D58CAF66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" r="1662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1210392"/>
            <a:ext cx="11536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соответствии с принятым в отечественной психологической науке подходом в качестве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методов и технологий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психологического изучения используются как </a:t>
            </a:r>
            <a:r>
              <a:rPr lang="ru-RU" b="1" u="sng" dirty="0">
                <a:latin typeface="Cambria" pitchFamily="18" charset="0"/>
                <a:ea typeface="Cambria" pitchFamily="18" charset="0"/>
              </a:rPr>
              <a:t>основные</a:t>
            </a:r>
            <a:r>
              <a:rPr lang="ru-RU" dirty="0">
                <a:latin typeface="Cambria" pitchFamily="18" charset="0"/>
                <a:ea typeface="Cambria" pitchFamily="18" charset="0"/>
              </a:rPr>
              <a:t> (наблюдение и эксперимент), так и </a:t>
            </a:r>
            <a:r>
              <a:rPr lang="ru-RU" b="1" u="sng" dirty="0">
                <a:latin typeface="Cambria" pitchFamily="18" charset="0"/>
                <a:ea typeface="Cambria" pitchFamily="18" charset="0"/>
              </a:rPr>
              <a:t>дополнительные</a:t>
            </a:r>
            <a:r>
              <a:rPr lang="ru-RU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методы (беседа-интервью</a:t>
            </a:r>
            <a:r>
              <a:rPr lang="ru-RU" dirty="0">
                <a:latin typeface="Cambria" pitchFamily="18" charset="0"/>
                <a:ea typeface="Cambria" pitchFamily="18" charset="0"/>
              </a:rPr>
              <a:t>, изучение документации об исследуемых, анализ продуктов их деятельности и др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.).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Также в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настоящее время остро стоит потребность в </a:t>
            </a:r>
            <a:r>
              <a:rPr lang="ru-RU" b="1" u="sng" dirty="0">
                <a:latin typeface="Cambria" pitchFamily="18" charset="0"/>
                <a:ea typeface="Cambria" pitchFamily="18" charset="0"/>
              </a:rPr>
              <a:t>новых</a:t>
            </a:r>
            <a:r>
              <a:rPr lang="ru-RU" dirty="0">
                <a:latin typeface="Cambria" pitchFamily="18" charset="0"/>
                <a:ea typeface="Cambria" pitchFamily="18" charset="0"/>
              </a:rPr>
              <a:t> эффективных методиках по работе с семьями и детьми, ведь в условиях социально-педагогических учреждений диапазон решаемых ими проблем достаточно широк, а опыт невелик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Применение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рассмотренных методов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позволяет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расширить и углубить представления педагога о семьях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младших школьников,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узнать о различных стилях воспитания в семье (авторитарном,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демократическом), об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умении родителей позитивно разрешать конфликты с детьми. 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На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основании полученной информации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появляется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возможность адресного сопровождения семей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обучающихся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с учётом выявленных проблем,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повышается уровень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консультативной работы с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родителями.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73542"/>
            <a:ext cx="765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Методическое обоснование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804256"/>
            <a:ext cx="7052310" cy="8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6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4292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Индивидуальная консультационная работа с семьей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175" y="1104900"/>
            <a:ext cx="10763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При организации диагностической и коррекционной работы с семьей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необходимо учитывать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Содержание запроса клиента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;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Комплекс проблем, характеризующих состояние семьи, динамику.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 smtClean="0">
                <a:latin typeface="Cambria" pitchFamily="18" charset="0"/>
                <a:ea typeface="Cambria" pitchFamily="18" charset="0"/>
              </a:rPr>
              <a:t>Особенности: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Необходимо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заранее обсудить возможность проведения консультации; 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Родители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должны быть приглашены на консультацию в доброжелательной и спокойной форме;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Время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консультации или беседы должно быть четко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оговорено;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Желательно</a:t>
            </a:r>
            <a:r>
              <a:rPr lang="ru-RU" dirty="0">
                <a:latin typeface="Cambria" pitchFamily="18" charset="0"/>
                <a:ea typeface="Cambria" pitchFamily="18" charset="0"/>
              </a:rPr>
              <a:t>, чтобы оба родителя присутствовали на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встрече;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Необходимо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четко формулировать цели консультации, родители должны иметь возможность высказаться в полной мере по обсуждаемой проблеме; все доводы родителей, их аргументы «за» и «против» должны быть внимательно выслушаны; 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ходе консультации родители должны получить четкие рекомендации и предложения по обсуждаемой проблеме; если присутствие ребенка в ходе консультации обязательно, то он приглашается на встречу.</a:t>
            </a:r>
          </a:p>
          <a:p>
            <a:pPr algn="just"/>
            <a:endParaRPr lang="ru-RU" b="1" dirty="0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5675448"/>
            <a:ext cx="6187440" cy="118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408355"/>
            <a:ext cx="8549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" pitchFamily="18" charset="0"/>
                <a:ea typeface="Cambria" pitchFamily="18" charset="0"/>
              </a:rPr>
              <a:t>Технология дифференцированного (индивидуального) подхода к изучению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960" y="1591062"/>
            <a:ext cx="11521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Дифференциация должна проводиться на основе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тестирования, анкетирования</a:t>
            </a:r>
            <a:r>
              <a:rPr lang="ru-RU" dirty="0">
                <a:latin typeface="Cambria" pitchFamily="18" charset="0"/>
                <a:ea typeface="Cambria" pitchFamily="18" charset="0"/>
              </a:rPr>
              <a:t>,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интервью,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определенной программе изучения семьи: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>
                <a:latin typeface="Cambria" pitchFamily="18" charset="0"/>
                <a:ea typeface="Cambria" pitchFamily="18" charset="0"/>
              </a:rPr>
              <a:t>1. Структура семьи </a:t>
            </a:r>
            <a:r>
              <a:rPr lang="ru-RU" dirty="0">
                <a:latin typeface="Cambria" pitchFamily="18" charset="0"/>
                <a:ea typeface="Cambria" pitchFamily="18" charset="0"/>
              </a:rPr>
              <a:t>(сколько человек, возраст, образование, профессия), психологический климат семьи (межличностные отношения, стиль общения). Для этого необходимо проведение психологом-социальным педагогом индивидуальных консультаций с родителями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школьников</a:t>
            </a:r>
            <a:r>
              <a:rPr lang="ru-RU" dirty="0">
                <a:latin typeface="Cambria" pitchFamily="18" charset="0"/>
                <a:ea typeface="Cambria" pitchFamily="18" charset="0"/>
              </a:rPr>
              <a:t>, использование различных методик.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>
                <a:latin typeface="Cambria" pitchFamily="18" charset="0"/>
                <a:ea typeface="Cambria" pitchFamily="18" charset="0"/>
              </a:rPr>
              <a:t>2. Стиль и фон семейной жизни</a:t>
            </a:r>
            <a:r>
              <a:rPr lang="ru-RU" dirty="0">
                <a:latin typeface="Cambria" pitchFamily="18" charset="0"/>
                <a:ea typeface="Cambria" pitchFamily="18" charset="0"/>
              </a:rPr>
              <a:t>: какие впечатления преобладают - положительные или отрицательные; причины семейных конфликтов и отрицательных переживаний родителей и детей.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>
                <a:latin typeface="Cambria" pitchFamily="18" charset="0"/>
                <a:ea typeface="Cambria" pitchFamily="18" charset="0"/>
              </a:rPr>
              <a:t>3. Социальный статус матери, отца в семье,</a:t>
            </a:r>
            <a:r>
              <a:rPr lang="ru-RU" dirty="0">
                <a:latin typeface="Cambria" pitchFamily="18" charset="0"/>
                <a:ea typeface="Cambria" pitchFamily="18" charset="0"/>
              </a:rPr>
              <a:t> степень участия в воспитательном процессе, наличие желания воспитывать ребенка.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>
                <a:latin typeface="Cambria" pitchFamily="18" charset="0"/>
                <a:ea typeface="Cambria" pitchFamily="18" charset="0"/>
              </a:rPr>
              <a:t>4. Воспитательный климат семьи, наличие или отсутствие домашней педагогической системы </a:t>
            </a:r>
            <a:r>
              <a:rPr lang="ru-RU" dirty="0">
                <a:latin typeface="Cambria" pitchFamily="18" charset="0"/>
                <a:ea typeface="Cambria" pitchFamily="18" charset="0"/>
              </a:rPr>
              <a:t>(осознание целей, задач, методов воспитания), участие матери, отца в педагогической деятельности семьи (конструктивной, организационной, коммуникативной).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300" y="413435"/>
            <a:ext cx="795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Апробированные технологии </a:t>
            </a:r>
            <a:r>
              <a:rPr lang="ru-RU" sz="2800" b="1" dirty="0">
                <a:latin typeface="Cambria" pitchFamily="18" charset="0"/>
                <a:ea typeface="Cambria" pitchFamily="18" charset="0"/>
              </a:rPr>
              <a:t>изучения семьи 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в образовательной </a:t>
            </a:r>
            <a:r>
              <a:rPr lang="ru-RU" sz="2800" b="1" dirty="0">
                <a:latin typeface="Cambria" pitchFamily="18" charset="0"/>
                <a:ea typeface="Cambria" pitchFamily="18" charset="0"/>
              </a:rPr>
              <a:t>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1606371"/>
            <a:ext cx="782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Например, 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Cambria" pitchFamily="18" charset="0"/>
                <a:ea typeface="Cambria" pitchFamily="18" charset="0"/>
              </a:rPr>
              <a:t>Рисуночная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методика </a:t>
            </a:r>
            <a:r>
              <a:rPr lang="ru-RU" dirty="0">
                <a:latin typeface="Cambria" pitchFamily="18" charset="0"/>
                <a:ea typeface="Cambria" pitchFamily="18" charset="0"/>
              </a:rPr>
              <a:t>— это методика, направленная на изучение представлений ребенка о семье, родителях, своей позиции в семье, взаимоотношениях членов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семьи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;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AutoNum type="arabicPeriod"/>
            </a:pP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latin typeface="Cambria" pitchFamily="18" charset="0"/>
                <a:ea typeface="Cambria" pitchFamily="18" charset="0"/>
              </a:rPr>
              <a:t>Проективные методики </a:t>
            </a:r>
            <a:r>
              <a:rPr lang="ru-RU" dirty="0">
                <a:latin typeface="Cambria" pitchFamily="18" charset="0"/>
                <a:ea typeface="Cambria" pitchFamily="18" charset="0"/>
              </a:rPr>
              <a:t>(метод написания родителями мини-сочинения «Мой ребенок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»)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;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latin typeface="Cambria" pitchFamily="18" charset="0"/>
                <a:ea typeface="Cambria" pitchFamily="18" charset="0"/>
              </a:rPr>
              <a:t>Проективные беседы </a:t>
            </a:r>
            <a:r>
              <a:rPr lang="ru-RU" dirty="0">
                <a:latin typeface="Cambria" pitchFamily="18" charset="0"/>
                <a:ea typeface="Cambria" pitchFamily="18" charset="0"/>
              </a:rPr>
              <a:t>(методика комментирования картинок, методика завершения рассказа, методика неоконченных предложений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И др. 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188" y="1863734"/>
            <a:ext cx="3178592" cy="317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9300" y="1329371"/>
            <a:ext cx="345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mbria" pitchFamily="18" charset="0"/>
                <a:ea typeface="Cambria" pitchFamily="18" charset="0"/>
              </a:rPr>
              <a:t>(Современные технологии)</a:t>
            </a:r>
            <a:endParaRPr lang="ru-RU" sz="1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560" y="382250"/>
            <a:ext cx="795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Технология работы с альбомом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905470"/>
            <a:ext cx="11696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Этапы: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Cambria" pitchFamily="18" charset="0"/>
                <a:ea typeface="Cambria" pitchFamily="18" charset="0"/>
              </a:rPr>
              <a:t>Ознакомительно-ориентированный этап: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Знакомство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с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семьей;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Cambria" pitchFamily="18" charset="0"/>
                <a:ea typeface="Cambria" pitchFamily="18" charset="0"/>
              </a:rPr>
              <a:t>П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едагогический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патронаж (ознакомление с материальными условиями жизни семьи, ее психологическим климатом, особенностями поведения ребенка в семье, определение уровня педагогической культуры родителей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Cambria" pitchFamily="18" charset="0"/>
                <a:ea typeface="Cambria" pitchFamily="18" charset="0"/>
              </a:rPr>
              <a:t>И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зучение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положительного опыта семейного воспитания,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изучение проблем семьи.</a:t>
            </a:r>
          </a:p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2. Проблемно-целевой этап: </a:t>
            </a:r>
            <a:endParaRPr lang="ru-RU" b="1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Педагог задает вопросы членам семьи об общем настроении и атмосфере, царившей на съемках. Вопросы могут быть примерно следующими: «Кто эти люди на фотографиях?», «Помните ли Вы, что происходило во время съемки?», «Какие чувства вызывало совместное времяпрепровождение в кругу семьи в тот день?», «Кто снимал эту фотографию?», «Что случилось после того, как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фотограф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щелкнул объективом фотоаппарата?», «Расскажите, пожалуйста, об этой комнате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».</a:t>
            </a:r>
          </a:p>
          <a:p>
            <a:endParaRPr lang="ru-RU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3. Содержательный этап:</a:t>
            </a:r>
          </a:p>
          <a:p>
            <a:pPr algn="just"/>
            <a:r>
              <a:rPr lang="ru-RU" dirty="0" smtClean="0">
                <a:latin typeface="Cambria" pitchFamily="18" charset="0"/>
                <a:ea typeface="Cambria" pitchFamily="18" charset="0"/>
              </a:rPr>
              <a:t>Создается пространство для диалога, формируется особое коммуникативное духовно-насыщенное поле.</a:t>
            </a:r>
          </a:p>
          <a:p>
            <a:endParaRPr lang="ru-RU" b="1" dirty="0">
              <a:latin typeface="Cambria" pitchFamily="18" charset="0"/>
              <a:ea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4. Ценностно-результативный этап:</a:t>
            </a: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На этом этапе подводятся итоги встречи с родителями, выносятся благодарности за участие, определяются перспективы дальнейшего сотрудничества.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831" y="72360"/>
            <a:ext cx="1670519" cy="157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4031" y="867990"/>
            <a:ext cx="286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mbria" pitchFamily="18" charset="0"/>
                <a:ea typeface="Cambria" pitchFamily="18" charset="0"/>
              </a:rPr>
              <a:t>(Современные технологии)</a:t>
            </a:r>
            <a:endParaRPr lang="ru-RU" sz="1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15340"/>
            <a:ext cx="10877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Cambria" pitchFamily="18" charset="0"/>
                <a:ea typeface="Cambria" pitchFamily="18" charset="0"/>
              </a:rPr>
              <a:t>Темы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альбомов: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«Мой семейный альбом», «О чем расскажет семейный альбом», «Листая страницы семейного альбома», «Традиции нашей семьи в семейных фотографиях», «Я расту и изменяюсь», «Мои предки», «Моя родословная», «Первые шаги», «Чтобы вспомнить, какими мы были, загляните в семейный альбом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».</a:t>
            </a:r>
          </a:p>
          <a:p>
            <a:pPr algn="just"/>
            <a:endParaRPr lang="ru-RU" b="1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b="1" dirty="0" smtClean="0">
                <a:latin typeface="Cambria" pitchFamily="18" charset="0"/>
                <a:ea typeface="Cambria" pitchFamily="18" charset="0"/>
              </a:rPr>
              <a:t>Составление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альбомов: </a:t>
            </a:r>
            <a:r>
              <a:rPr lang="ru-RU" dirty="0">
                <a:latin typeface="Cambria" pitchFamily="18" charset="0"/>
                <a:ea typeface="Cambria" pitchFamily="18" charset="0"/>
              </a:rPr>
              <a:t>«Мои любимые», «Моя дружная семья», «Альбом – есть памятник души», «Мои заботливые родители», «Мир наших семейных увлечений», «Мои бабушки и дедушки».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438465"/>
            <a:ext cx="4686300" cy="34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1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956657"/>
            <a:ext cx="11518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П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редполагает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духовное общение членов семьи, возникновение и упрочение невидимой чудесной духовной связи между людьми, имеет неповторимый </a:t>
            </a:r>
            <a:r>
              <a:rPr lang="ru-RU" dirty="0" err="1">
                <a:latin typeface="Cambria" pitchFamily="18" charset="0"/>
                <a:ea typeface="Cambria" pitchFamily="18" charset="0"/>
              </a:rPr>
              <a:t>библиотерапевтический</a:t>
            </a:r>
            <a:r>
              <a:rPr lang="ru-RU" dirty="0">
                <a:latin typeface="Cambria" pitchFamily="18" charset="0"/>
                <a:ea typeface="Cambria" pitchFamily="18" charset="0"/>
              </a:rPr>
              <a:t> эффект.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Первый блок – это круг чтения, который очерчивается следующими аспектами: чтение книг, основанное на одинаковых интересах; чтение литературы, специально изданной для совместного чтения; чтение любимых родителями книг.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Ко второму блоку относится собственно процесс чтения, который можно разделить на следующие этапы: подготовительный этап; прочтение; смысловое восприятие прочитанного.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Третий блок – обсуждение прочитанного; он формируется из бесед о прочитанном и различного рода пересказов текста, а также повторного чтения.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</a:rPr>
              <a:t>Четвертый блок – это так называемое «</a:t>
            </a:r>
            <a:r>
              <a:rPr lang="ru-RU" dirty="0" err="1">
                <a:latin typeface="Cambria" pitchFamily="18" charset="0"/>
                <a:ea typeface="Cambria" pitchFamily="18" charset="0"/>
              </a:rPr>
              <a:t>послечтение</a:t>
            </a:r>
            <a:r>
              <a:rPr lang="ru-RU" dirty="0">
                <a:latin typeface="Cambria" pitchFamily="18" charset="0"/>
                <a:ea typeface="Cambria" pitchFamily="18" charset="0"/>
              </a:rPr>
              <a:t>», когда происходит оценка прочитанного, обогащение восприятия художественного произведения. Все это проявляется в различных видах творчества: декламации, инсценировках, рисунках, лепке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100" y="273853"/>
            <a:ext cx="981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Семейное чтение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46" y="5143500"/>
            <a:ext cx="2467352" cy="17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0960" y="658573"/>
            <a:ext cx="3627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mbria" pitchFamily="18" charset="0"/>
                <a:ea typeface="Cambria" pitchFamily="18" charset="0"/>
              </a:rPr>
              <a:t>(Современные технологии)</a:t>
            </a:r>
            <a:endParaRPr lang="ru-RU" sz="1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13B38"/>
      </a:dk2>
      <a:lt2>
        <a:srgbClr val="E2E7E8"/>
      </a:lt2>
      <a:accent1>
        <a:srgbClr val="C59889"/>
      </a:accent1>
      <a:accent2>
        <a:srgbClr val="B49E75"/>
      </a:accent2>
      <a:accent3>
        <a:srgbClr val="A3A779"/>
      </a:accent3>
      <a:accent4>
        <a:srgbClr val="8DAB6E"/>
      </a:accent4>
      <a:accent5>
        <a:srgbClr val="82AD7D"/>
      </a:accent5>
      <a:accent6>
        <a:srgbClr val="72B086"/>
      </a:accent6>
      <a:hlink>
        <a:srgbClr val="5C8A9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907</Words>
  <Application>Microsoft Office PowerPoint</Application>
  <PresentationFormat>Произвольный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AccentBoxVTI</vt:lpstr>
      <vt:lpstr>Виды технологий изучения семьи младших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"Виды тех</dc:title>
  <dc:creator>Полина Скорицкая</dc:creator>
  <cp:lastModifiedBy>Ивана Иванова</cp:lastModifiedBy>
  <cp:revision>26</cp:revision>
  <dcterms:created xsi:type="dcterms:W3CDTF">2023-04-05T12:17:36Z</dcterms:created>
  <dcterms:modified xsi:type="dcterms:W3CDTF">2023-04-05T13:46:54Z</dcterms:modified>
</cp:coreProperties>
</file>